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40"/>
    <p:restoredTop sz="94694"/>
  </p:normalViewPr>
  <p:slideViewPr>
    <p:cSldViewPr snapToGrid="0">
      <p:cViewPr varScale="1">
        <p:scale>
          <a:sx n="37" d="100"/>
          <a:sy n="37" d="100"/>
        </p:scale>
        <p:origin x="19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, Khizar Baig:(ComEd)" userId="36cead07-695b-454f-8db4-09a0ab99f89b" providerId="ADAL" clId="{5FC7E195-EE4C-45F4-8A9D-794A1A93CB7C}"/>
    <pc:docChg chg="modSld">
      <pc:chgData name="Mohammed, Khizar Baig:(ComEd)" userId="36cead07-695b-454f-8db4-09a0ab99f89b" providerId="ADAL" clId="{5FC7E195-EE4C-45F4-8A9D-794A1A93CB7C}" dt="2024-08-05T23:17:44.786" v="0" actId="1076"/>
      <pc:docMkLst>
        <pc:docMk/>
      </pc:docMkLst>
      <pc:sldChg chg="modSp mod">
        <pc:chgData name="Mohammed, Khizar Baig:(ComEd)" userId="36cead07-695b-454f-8db4-09a0ab99f89b" providerId="ADAL" clId="{5FC7E195-EE4C-45F4-8A9D-794A1A93CB7C}" dt="2024-08-05T23:17:44.786" v="0" actId="1076"/>
        <pc:sldMkLst>
          <pc:docMk/>
          <pc:sldMk cId="279673392" sldId="256"/>
        </pc:sldMkLst>
        <pc:picChg chg="mod">
          <ac:chgData name="Mohammed, Khizar Baig:(ComEd)" userId="36cead07-695b-454f-8db4-09a0ab99f89b" providerId="ADAL" clId="{5FC7E195-EE4C-45F4-8A9D-794A1A93CB7C}" dt="2024-08-05T23:17:44.786" v="0" actId="1076"/>
          <ac:picMkLst>
            <pc:docMk/>
            <pc:sldMk cId="279673392" sldId="256"/>
            <ac:picMk id="1063" creationId="{FF589E07-C835-D454-D75E-4617ADCCC7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66C1-3272-3343-BF18-0A95A141ECF6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A0BD4-B870-6648-8A8C-680ABCD1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7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A0BD4-B870-6648-8A8C-680ABCD193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1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6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9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6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3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5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1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4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4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BC4B80-C41A-E241-8F34-1EB16335844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215D38-4137-074A-B1EC-2F7373BD7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DCB545-AF11-208B-F03E-4C222B58D70B}"/>
              </a:ext>
            </a:extLst>
          </p:cNvPr>
          <p:cNvSpPr txBox="1"/>
          <p:nvPr/>
        </p:nvSpPr>
        <p:spPr>
          <a:xfrm>
            <a:off x="5251498" y="1139730"/>
            <a:ext cx="21935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2">
                    <a:lumMod val="75000"/>
                  </a:schemeClr>
                </a:solidFill>
              </a:rPr>
              <a:t>Team 9 Project: CS 579 Online Social Network Analysis</a:t>
            </a:r>
            <a:endParaRPr lang="en-US" sz="6600" dirty="0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164286-97FF-7836-20EF-171DFF931E45}"/>
              </a:ext>
            </a:extLst>
          </p:cNvPr>
          <p:cNvCxnSpPr>
            <a:cxnSpLocks/>
          </p:cNvCxnSpPr>
          <p:nvPr/>
        </p:nvCxnSpPr>
        <p:spPr>
          <a:xfrm>
            <a:off x="-106909" y="2888955"/>
            <a:ext cx="33408257" cy="0"/>
          </a:xfrm>
          <a:prstGeom prst="line">
            <a:avLst/>
          </a:prstGeom>
          <a:ln w="1270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F481030-CAD2-F9E8-D4EC-E46A8838E2E2}"/>
              </a:ext>
            </a:extLst>
          </p:cNvPr>
          <p:cNvSpPr txBox="1"/>
          <p:nvPr/>
        </p:nvSpPr>
        <p:spPr>
          <a:xfrm>
            <a:off x="1428997" y="3270981"/>
            <a:ext cx="3078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Khizar Baig Mohammed, Patel Zeel Rakshitkumar , Abrar Hussain, Ruchika Nareshbhai Rajodiya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89E2EA-163B-2237-49DB-06D750C1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616" y="16070591"/>
            <a:ext cx="4879777" cy="5495326"/>
          </a:xfrm>
          <a:prstGeom prst="rect">
            <a:avLst/>
          </a:prstGeom>
        </p:spPr>
      </p:pic>
      <p:pic>
        <p:nvPicPr>
          <p:cNvPr id="1066" name="Picture 1065">
            <a:extLst>
              <a:ext uri="{FF2B5EF4-FFF2-40B4-BE49-F238E27FC236}">
                <a16:creationId xmlns:a16="http://schemas.microsoft.com/office/drawing/2014/main" id="{9FA25882-3B30-EA02-23CD-FE69A386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9627" y="16274528"/>
            <a:ext cx="7516441" cy="3803283"/>
          </a:xfrm>
          <a:prstGeom prst="rect">
            <a:avLst/>
          </a:prstGeom>
        </p:spPr>
      </p:pic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D86D1EBF-B061-1914-ACF0-7A1CF4CC55FD}"/>
              </a:ext>
            </a:extLst>
          </p:cNvPr>
          <p:cNvCxnSpPr>
            <a:cxnSpLocks/>
          </p:cNvCxnSpPr>
          <p:nvPr/>
        </p:nvCxnSpPr>
        <p:spPr>
          <a:xfrm>
            <a:off x="-858023" y="4369873"/>
            <a:ext cx="34159371" cy="0"/>
          </a:xfrm>
          <a:prstGeom prst="line">
            <a:avLst/>
          </a:prstGeom>
          <a:ln w="1270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3CE6A8-9468-0E6D-784D-806E38BB08D9}"/>
              </a:ext>
            </a:extLst>
          </p:cNvPr>
          <p:cNvSpPr txBox="1"/>
          <p:nvPr/>
        </p:nvSpPr>
        <p:spPr>
          <a:xfrm>
            <a:off x="1373775" y="6671994"/>
            <a:ext cx="3041269" cy="118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DISTRICT WE STUDIED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8D1979A0-589A-43C8-08FE-F7140BFED777}"/>
              </a:ext>
            </a:extLst>
          </p:cNvPr>
          <p:cNvSpPr/>
          <p:nvPr/>
        </p:nvSpPr>
        <p:spPr>
          <a:xfrm>
            <a:off x="10655416" y="4722951"/>
            <a:ext cx="11683606" cy="16842966"/>
          </a:xfrm>
          <a:prstGeom prst="rect">
            <a:avLst/>
          </a:prstGeom>
          <a:noFill/>
          <a:ln w="1270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1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EA80788E-283B-C016-E982-C48C84226D26}"/>
              </a:ext>
            </a:extLst>
          </p:cNvPr>
          <p:cNvSpPr/>
          <p:nvPr/>
        </p:nvSpPr>
        <p:spPr>
          <a:xfrm>
            <a:off x="454584" y="4722951"/>
            <a:ext cx="9844183" cy="16842966"/>
          </a:xfrm>
          <a:prstGeom prst="rect">
            <a:avLst/>
          </a:prstGeom>
          <a:noFill/>
          <a:ln w="1270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1"/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7DC97EB-3B26-3317-211A-B745A2B477C2}"/>
              </a:ext>
            </a:extLst>
          </p:cNvPr>
          <p:cNvSpPr txBox="1"/>
          <p:nvPr/>
        </p:nvSpPr>
        <p:spPr>
          <a:xfrm>
            <a:off x="24304187" y="5328257"/>
            <a:ext cx="67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1AF625-9921-048B-7897-77976A629340}"/>
              </a:ext>
            </a:extLst>
          </p:cNvPr>
          <p:cNvSpPr txBox="1"/>
          <p:nvPr/>
        </p:nvSpPr>
        <p:spPr>
          <a:xfrm>
            <a:off x="12186410" y="15493612"/>
            <a:ext cx="886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FEATURE ENGINEERING</a:t>
            </a:r>
          </a:p>
        </p:txBody>
      </p: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75EE4E0D-7004-1548-BF68-B059CA1EC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0142" y="223947"/>
            <a:ext cx="3321074" cy="2566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648AA-5AE9-778A-7637-0EAD61CA2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04" y="8237195"/>
            <a:ext cx="3421540" cy="900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6AD105-13C5-FA1B-E2BD-8B7F1BEF4C59}"/>
              </a:ext>
            </a:extLst>
          </p:cNvPr>
          <p:cNvSpPr txBox="1"/>
          <p:nvPr/>
        </p:nvSpPr>
        <p:spPr>
          <a:xfrm>
            <a:off x="1291850" y="10525430"/>
            <a:ext cx="71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DATA PREPROCESSING &amp; EDA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F2FA32-5E08-7BAD-7039-7BF89DC089ED}"/>
              </a:ext>
            </a:extLst>
          </p:cNvPr>
          <p:cNvSpPr/>
          <p:nvPr/>
        </p:nvSpPr>
        <p:spPr>
          <a:xfrm>
            <a:off x="22695670" y="4722951"/>
            <a:ext cx="9768146" cy="16842966"/>
          </a:xfrm>
          <a:prstGeom prst="rect">
            <a:avLst/>
          </a:prstGeom>
          <a:noFill/>
          <a:ln w="1270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86025-9BC9-B4CA-65C6-E84900435D09}"/>
              </a:ext>
            </a:extLst>
          </p:cNvPr>
          <p:cNvSpPr txBox="1"/>
          <p:nvPr/>
        </p:nvSpPr>
        <p:spPr>
          <a:xfrm>
            <a:off x="7805057" y="10788134"/>
            <a:ext cx="17112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96CDB2D-0481-DF0C-DC09-7A6CE1D6C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159" y="5116809"/>
            <a:ext cx="4342347" cy="51651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5AD2B9-CA20-7CC8-C95A-B8B72D651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53" y="11862031"/>
            <a:ext cx="5296954" cy="240128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EF803D5-1440-9654-E3AE-F47CA9A94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1478" y="11439526"/>
            <a:ext cx="4178151" cy="399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8E470E-9456-1106-2D0C-6D8D65E58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17" y="15364599"/>
            <a:ext cx="6107575" cy="57415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50E3C7F-C294-09B9-DDFD-793571ED56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7243" y="16772525"/>
            <a:ext cx="3439290" cy="399765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1CD87CD-F32B-452D-1C6E-460B3DB651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0130" y="5917991"/>
            <a:ext cx="7697718" cy="683003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DEF6F7-3C71-C777-2002-FBE59586BF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32711" y="5449579"/>
            <a:ext cx="3188311" cy="23846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A40E115-ACCA-AB3A-3B02-ACCA95C56F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15451" y="7959059"/>
            <a:ext cx="3108289" cy="23356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B25FA94-FC47-27CC-9266-D73C7D2FC7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84884" y="10419465"/>
            <a:ext cx="3336621" cy="2467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0F2BC5D-EF7E-8C2B-349D-2C79F3E5D384}"/>
              </a:ext>
            </a:extLst>
          </p:cNvPr>
          <p:cNvSpPr txBox="1"/>
          <p:nvPr/>
        </p:nvSpPr>
        <p:spPr>
          <a:xfrm>
            <a:off x="18165789" y="4989410"/>
            <a:ext cx="4173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Box Plot for Select Features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6921822-7D21-B0A4-303B-5F01297CBD28}"/>
              </a:ext>
            </a:extLst>
          </p:cNvPr>
          <p:cNvSpPr txBox="1"/>
          <p:nvPr/>
        </p:nvSpPr>
        <p:spPr>
          <a:xfrm>
            <a:off x="13458595" y="5254085"/>
            <a:ext cx="2699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Correlation Matrix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45045A47-A365-2B8D-43FE-8CD036CDE3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97219" y="12933800"/>
            <a:ext cx="3871253" cy="2321832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35758EBB-E672-06D3-FCC2-737D9D506AAF}"/>
              </a:ext>
            </a:extLst>
          </p:cNvPr>
          <p:cNvSpPr txBox="1"/>
          <p:nvPr/>
        </p:nvSpPr>
        <p:spPr>
          <a:xfrm>
            <a:off x="12332526" y="13506890"/>
            <a:ext cx="3089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VOTING TRENDS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E2D6133E-84B7-A8B7-D346-85BB13EF4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38351" y="6718919"/>
            <a:ext cx="4299211" cy="4011943"/>
          </a:xfrm>
          <a:prstGeom prst="rect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59CC189C-917D-B1F7-C7F0-06F45E80E7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11229" y="16447330"/>
            <a:ext cx="2544631" cy="1397168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E55FAF1F-BAA7-3851-B299-C3A57A3FCD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72121" y="11845142"/>
            <a:ext cx="2742700" cy="3385592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8ED7DB3E-D736-D869-C807-DF102277A8BE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25991144" y="11678212"/>
            <a:ext cx="2844615" cy="3551038"/>
          </a:xfrm>
          <a:prstGeom prst="rect">
            <a:avLst/>
          </a:prstGeom>
        </p:spPr>
      </p:pic>
      <p:pic>
        <p:nvPicPr>
          <p:cNvPr id="1046" name="Picture 1045" descr="A graph with blue squares&#10;&#10;Description automatically generated">
            <a:extLst>
              <a:ext uri="{FF2B5EF4-FFF2-40B4-BE49-F238E27FC236}">
                <a16:creationId xmlns:a16="http://schemas.microsoft.com/office/drawing/2014/main" id="{DBE2E8BF-8C8C-5DB4-965F-061093CB586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6121"/>
          <a:stretch/>
        </p:blipFill>
        <p:spPr>
          <a:xfrm>
            <a:off x="23278520" y="16202253"/>
            <a:ext cx="5393518" cy="3541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52" name="Picture 1051" descr="A graph of a political party&#10;&#10;Description automatically generated with medium confidence">
            <a:extLst>
              <a:ext uri="{FF2B5EF4-FFF2-40B4-BE49-F238E27FC236}">
                <a16:creationId xmlns:a16="http://schemas.microsoft.com/office/drawing/2014/main" id="{468ACF94-90FF-3BD5-82D6-5BFAADD0D6B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337025" y="6846491"/>
            <a:ext cx="4966012" cy="3759067"/>
          </a:xfrm>
          <a:prstGeom prst="rect">
            <a:avLst/>
          </a:prstGeom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F9C38791-9F3B-EB36-EF8D-36F8FDC8DF31}"/>
              </a:ext>
            </a:extLst>
          </p:cNvPr>
          <p:cNvSpPr txBox="1"/>
          <p:nvPr/>
        </p:nvSpPr>
        <p:spPr>
          <a:xfrm>
            <a:off x="22780939" y="6183991"/>
            <a:ext cx="4636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Congressional Election Results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50E2A37-D95D-38BC-A324-042DF0194D94}"/>
              </a:ext>
            </a:extLst>
          </p:cNvPr>
          <p:cNvSpPr txBox="1"/>
          <p:nvPr/>
        </p:nvSpPr>
        <p:spPr>
          <a:xfrm>
            <a:off x="27007077" y="6200868"/>
            <a:ext cx="57679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Presidential Election Result in GA-13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8F39593B-C330-675D-5054-547A0F8D833E}"/>
              </a:ext>
            </a:extLst>
          </p:cNvPr>
          <p:cNvSpPr txBox="1"/>
          <p:nvPr/>
        </p:nvSpPr>
        <p:spPr>
          <a:xfrm>
            <a:off x="24304187" y="15636415"/>
            <a:ext cx="338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FEATURE IMPORTANCE</a:t>
            </a:r>
          </a:p>
        </p:txBody>
      </p:sp>
      <p:pic>
        <p:nvPicPr>
          <p:cNvPr id="1062" name="Picture 1061">
            <a:extLst>
              <a:ext uri="{FF2B5EF4-FFF2-40B4-BE49-F238E27FC236}">
                <a16:creationId xmlns:a16="http://schemas.microsoft.com/office/drawing/2014/main" id="{8F7F78B9-CEB6-5338-A202-484B73AF743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050020" y="11811896"/>
            <a:ext cx="3248376" cy="32860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83209BF1-27A3-C41B-A89D-33D587CB69DE}"/>
              </a:ext>
            </a:extLst>
          </p:cNvPr>
          <p:cNvSpPr txBox="1"/>
          <p:nvPr/>
        </p:nvSpPr>
        <p:spPr>
          <a:xfrm>
            <a:off x="25152565" y="11093896"/>
            <a:ext cx="4636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Voter Turnout Analysis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CF7C46BD-2D4F-2A4D-6BF3-C764110E6B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469391" y="15840289"/>
            <a:ext cx="2197072" cy="490897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id="{B5C271EC-6B30-E73A-BE78-FE5D8DB1A8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09045" y="20293266"/>
            <a:ext cx="9250493" cy="1105503"/>
          </a:xfrm>
          <a:prstGeom prst="rect">
            <a:avLst/>
          </a:prstGeom>
        </p:spPr>
      </p:pic>
      <p:pic>
        <p:nvPicPr>
          <p:cNvPr id="1071" name="Picture 1070">
            <a:extLst>
              <a:ext uri="{FF2B5EF4-FFF2-40B4-BE49-F238E27FC236}">
                <a16:creationId xmlns:a16="http://schemas.microsoft.com/office/drawing/2014/main" id="{C58852AA-ADF9-E079-1E76-416BA3BF8FB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076336" y="18522292"/>
            <a:ext cx="3014416" cy="1594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17D8F-A36A-3665-E771-AC706B647B03}"/>
              </a:ext>
            </a:extLst>
          </p:cNvPr>
          <p:cNvSpPr txBox="1"/>
          <p:nvPr/>
        </p:nvSpPr>
        <p:spPr>
          <a:xfrm>
            <a:off x="29265502" y="17911994"/>
            <a:ext cx="263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27967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</TotalTime>
  <Words>59</Words>
  <Application>Microsoft Macintosh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Mahar, Thomas:(ComEd)</dc:creator>
  <cp:lastModifiedBy>Khizar Baig Mohammed</cp:lastModifiedBy>
  <cp:revision>27</cp:revision>
  <cp:lastPrinted>2024-07-18T21:18:12Z</cp:lastPrinted>
  <dcterms:created xsi:type="dcterms:W3CDTF">2024-07-17T14:44:39Z</dcterms:created>
  <dcterms:modified xsi:type="dcterms:W3CDTF">2024-11-26T16:43:37Z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7265f9-16b1-44e9-bff4-e2e80e66049f_Enabled">
    <vt:lpwstr>true</vt:lpwstr>
  </property>
  <property fmtid="{D5CDD505-2E9C-101B-9397-08002B2CF9AE}" pid="3" name="MSIP_Label_4f7265f9-16b1-44e9-bff4-e2e80e66049f_SetDate">
    <vt:lpwstr>2024-07-17T16:37:54Z</vt:lpwstr>
  </property>
  <property fmtid="{D5CDD505-2E9C-101B-9397-08002B2CF9AE}" pid="4" name="MSIP_Label_4f7265f9-16b1-44e9-bff4-e2e80e66049f_Method">
    <vt:lpwstr>Privileged</vt:lpwstr>
  </property>
  <property fmtid="{D5CDD505-2E9C-101B-9397-08002B2CF9AE}" pid="5" name="MSIP_Label_4f7265f9-16b1-44e9-bff4-e2e80e66049f_Name">
    <vt:lpwstr>Non-Sensitive</vt:lpwstr>
  </property>
  <property fmtid="{D5CDD505-2E9C-101B-9397-08002B2CF9AE}" pid="6" name="MSIP_Label_4f7265f9-16b1-44e9-bff4-e2e80e66049f_SiteId">
    <vt:lpwstr>600d01fc-055f-49c6-868f-3ecfcc791773</vt:lpwstr>
  </property>
  <property fmtid="{D5CDD505-2E9C-101B-9397-08002B2CF9AE}" pid="7" name="MSIP_Label_4f7265f9-16b1-44e9-bff4-e2e80e66049f_ActionId">
    <vt:lpwstr>6ecce4bc-72c9-4a00-a212-72b5586088c0</vt:lpwstr>
  </property>
  <property fmtid="{D5CDD505-2E9C-101B-9397-08002B2CF9AE}" pid="8" name="MSIP_Label_4f7265f9-16b1-44e9-bff4-e2e80e66049f_ContentBits">
    <vt:lpwstr>0</vt:lpwstr>
  </property>
</Properties>
</file>